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419" r:id="rId3"/>
    <p:sldId id="496" r:id="rId4"/>
    <p:sldId id="513" r:id="rId5"/>
    <p:sldId id="514" r:id="rId6"/>
    <p:sldId id="518" r:id="rId7"/>
    <p:sldId id="519" r:id="rId8"/>
    <p:sldId id="515" r:id="rId9"/>
    <p:sldId id="539" r:id="rId10"/>
    <p:sldId id="522" r:id="rId11"/>
    <p:sldId id="526" r:id="rId12"/>
    <p:sldId id="527" r:id="rId13"/>
    <p:sldId id="517" r:id="rId14"/>
    <p:sldId id="521" r:id="rId15"/>
    <p:sldId id="528" r:id="rId16"/>
    <p:sldId id="529" r:id="rId17"/>
    <p:sldId id="530" r:id="rId18"/>
    <p:sldId id="537" r:id="rId19"/>
    <p:sldId id="540" r:id="rId20"/>
    <p:sldId id="523" r:id="rId21"/>
    <p:sldId id="541" r:id="rId22"/>
    <p:sldId id="516" r:id="rId23"/>
    <p:sldId id="538" r:id="rId24"/>
    <p:sldId id="524" r:id="rId25"/>
    <p:sldId id="525" r:id="rId26"/>
    <p:sldId id="542" r:id="rId27"/>
    <p:sldId id="531" r:id="rId28"/>
    <p:sldId id="532" r:id="rId29"/>
    <p:sldId id="533" r:id="rId30"/>
    <p:sldId id="534" r:id="rId31"/>
    <p:sldId id="535" r:id="rId32"/>
    <p:sldId id="543" r:id="rId33"/>
    <p:sldId id="536" r:id="rId34"/>
    <p:sldId id="510" r:id="rId35"/>
    <p:sldId id="342" r:id="rId36"/>
  </p:sldIdLst>
  <p:sldSz cx="24384000" cy="13716000"/>
  <p:notesSz cx="6797675" cy="99298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040"/>
    <a:srgbClr val="F25A29"/>
    <a:srgbClr val="F35A29"/>
    <a:srgbClr val="4372C4"/>
    <a:srgbClr val="ED1C24"/>
    <a:srgbClr val="E4C622"/>
    <a:srgbClr val="B9D532"/>
    <a:srgbClr val="7BC242"/>
    <a:srgbClr val="E4C721"/>
    <a:srgbClr val="45B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72" autoAdjust="0"/>
    <p:restoredTop sz="96793" autoAdjust="0"/>
  </p:normalViewPr>
  <p:slideViewPr>
    <p:cSldViewPr snapToGrid="0" snapToObjects="1">
      <p:cViewPr varScale="1">
        <p:scale>
          <a:sx n="61" d="100"/>
          <a:sy n="61" d="100"/>
        </p:scale>
        <p:origin x="77" y="216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932"/>
    </p:cViewPr>
  </p:outlineViewPr>
  <p:notesTextViewPr>
    <p:cViewPr>
      <p:scale>
        <a:sx n="300" d="100"/>
        <a:sy n="3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9682A-6338-40E2-9ACD-2A3FF92BB3F1}" type="datetime1">
              <a:rPr lang="en-US" smtClean="0"/>
              <a:t>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C4568-2AE6-42F2-B295-3769A765E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7068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04435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36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71722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661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E536F65-AC83-4CA5-A319-75AFC58D4B3B}" type="slidenum">
              <a:rPr lang="en-US" smtClean="0">
                <a:solidFill>
                  <a:prstClr val="black"/>
                </a:solidFill>
                <a:latin typeface="Calibri"/>
                <a:ea typeface=""/>
                <a:cs typeface=""/>
              </a:rPr>
              <a:pPr/>
              <a:t>35</a:t>
            </a:fld>
            <a:endParaRPr lang="en-US" dirty="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2863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FA04767-AA7B-4F3E-BCFB-179D9E0CC0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17132" y="859479"/>
            <a:ext cx="2950192" cy="11318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9C049C43-2C50-4372-822C-DA510E94A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5794390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820083" y="13156977"/>
            <a:ext cx="6743833" cy="48282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3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w="19050" cap="flat" cmpd="sng">
            <a:solidFill>
              <a:srgbClr val="3C5A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4;p3"/>
          <p:cNvSpPr/>
          <p:nvPr/>
        </p:nvSpPr>
        <p:spPr>
          <a:xfrm>
            <a:off x="0" y="12670972"/>
            <a:ext cx="24384000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  <p:cxnSp>
        <p:nvCxnSpPr>
          <p:cNvPr id="26" name="Google Shape;26;p3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" name="Google Shape;27;p3"/>
          <p:cNvCxnSpPr/>
          <p:nvPr/>
        </p:nvCxnSpPr>
        <p:spPr>
          <a:xfrm>
            <a:off x="0" y="12670972"/>
            <a:ext cx="24384000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BF365656-3C2C-401A-A261-7849E1DCB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276" y="-25180"/>
            <a:ext cx="5131724" cy="143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7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8701658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24B674F-1420-4DF2-8459-B3931B49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06980E3F-CE96-4267-B841-15E317674931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4EB1A97-058D-4695-BDEE-1CB388B84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8E0EE83-65C2-45C2-B15E-F5BF3C6B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62817" y="13073062"/>
            <a:ext cx="448840" cy="482823"/>
          </a:xfrm>
        </p:spPr>
        <p:txBody>
          <a:bodyPr/>
          <a:lstStyle/>
          <a:p>
            <a:fld id="{76CA7329-12AB-4100-8DDD-19BE59417CE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30641B02-D364-4240-835E-FF32F0F89CB6}"/>
              </a:ext>
            </a:extLst>
          </p:cNvPr>
          <p:cNvCxnSpPr/>
          <p:nvPr userDrawn="1"/>
        </p:nvCxnSpPr>
        <p:spPr>
          <a:xfrm>
            <a:off x="1845217" y="1893677"/>
            <a:ext cx="18701658" cy="0"/>
          </a:xfrm>
          <a:prstGeom prst="line">
            <a:avLst/>
          </a:prstGeom>
          <a:ln w="38100" cap="rnd">
            <a:solidFill>
              <a:srgbClr val="057BBA">
                <a:alpha val="80000"/>
              </a:srgbClr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="" xmlns:a16="http://schemas.microsoft.com/office/drawing/2014/main" id="{F3C5E42B-5773-41D1-82C9-A3B7861809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83" y="427995"/>
            <a:ext cx="2645634" cy="16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1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790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5" r:id="rId3"/>
    <p:sldLayoutId id="2147483656" r:id="rId4"/>
    <p:sldLayoutId id="2147483657" r:id="rId5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vietjack.com/java/phuong_thuc_cua_lop_string_trong_java.jsp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bLC8QfxeX5bFsG1dPJoGar5KdgcGCQS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5C73E9A0-1581-412A-9370-80FB5A08E4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50" y="1753558"/>
            <a:ext cx="5103775" cy="14297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3535C99-41AF-418B-BEDD-F28650092074}"/>
              </a:ext>
            </a:extLst>
          </p:cNvPr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100" dirty="0">
                <a:solidFill>
                  <a:schemeClr val="accent1">
                    <a:lumMod val="75000"/>
                  </a:schemeClr>
                </a:solidFill>
                <a:latin typeface="+mj-lt"/>
                <a:ea typeface="Meiryo" charset="-128"/>
                <a:cs typeface="Meiryo" charset="-128"/>
              </a:rPr>
              <a:t>WAY TO ENTERPRISE</a:t>
            </a:r>
          </a:p>
        </p:txBody>
      </p:sp>
      <p:sp>
        <p:nvSpPr>
          <p:cNvPr id="5" name="Google Shape;90;p9">
            <a:extLst>
              <a:ext uri="{FF2B5EF4-FFF2-40B4-BE49-F238E27FC236}">
                <a16:creationId xmlns="" xmlns:a16="http://schemas.microsoft.com/office/drawing/2014/main" id="{DB753221-CAE6-4172-B420-253F82036F95}"/>
              </a:ext>
            </a:extLst>
          </p:cNvPr>
          <p:cNvSpPr txBox="1">
            <a:spLocks/>
          </p:cNvSpPr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>
              <a:lnSpc>
                <a:spcPct val="90000"/>
              </a:lnSpc>
              <a:buClr>
                <a:srgbClr val="1E4E79"/>
              </a:buClr>
              <a:buSzPts val="4400"/>
            </a:pPr>
            <a:r>
              <a:rPr lang="en-US" altLang="en-US" sz="10000" dirty="0">
                <a:solidFill>
                  <a:schemeClr val="accent1">
                    <a:lumMod val="75000"/>
                  </a:schemeClr>
                </a:solidFill>
              </a:rPr>
              <a:t>Java Basics</a:t>
            </a:r>
            <a:endParaRPr lang="en-US" sz="1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="" xmlns:a16="http://schemas.microsoft.com/office/drawing/2014/main" id="{F2001B0A-062A-4A6F-BBE4-0E31E8A7C59F}"/>
              </a:ext>
            </a:extLst>
          </p:cNvPr>
          <p:cNvSpPr txBox="1">
            <a:spLocks/>
          </p:cNvSpPr>
          <p:nvPr/>
        </p:nvSpPr>
        <p:spPr bwMode="auto"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VTI ACADEMY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Author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: 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  <a:hlinkClick r:id="rId4"/>
              </a:rPr>
              <a:t>duy.nguyenngoc1@vti.com.vn</a:t>
            </a:r>
            <a:endParaRPr lang="en-US" sz="5000" dirty="0">
              <a:solidFill>
                <a:schemeClr val="accent1">
                  <a:lumMod val="75000"/>
                </a:schemeClr>
              </a:solidFill>
              <a:latin typeface=" Arial (Headings)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March 2020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632" y="5039825"/>
            <a:ext cx="12121167" cy="363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27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Default value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57376" y="2335126"/>
            <a:ext cx="16481424" cy="878397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byte, short, </a:t>
            </a:r>
            <a:r>
              <a:rPr lang="en-ID" dirty="0" err="1"/>
              <a:t>int</a:t>
            </a:r>
            <a:r>
              <a:rPr lang="en-ID" dirty="0"/>
              <a:t>, long: 0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float, double: 0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char, </a:t>
            </a:r>
            <a:r>
              <a:rPr lang="en-ID" dirty="0" smtClean="0"/>
              <a:t>String</a:t>
            </a:r>
            <a:r>
              <a:rPr lang="en-ID" dirty="0"/>
              <a:t>: null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ID" dirty="0" err="1"/>
              <a:t>boolean</a:t>
            </a:r>
            <a:r>
              <a:rPr lang="en-ID" dirty="0"/>
              <a:t>: false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04954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756" y="3151393"/>
            <a:ext cx="9464004" cy="36123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1680" y="3326491"/>
            <a:ext cx="8294298" cy="297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29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Wrapper Class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994166" y="5424567"/>
            <a:ext cx="16618297" cy="596246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ID" dirty="0" err="1"/>
              <a:t>Đặc</a:t>
            </a:r>
            <a:r>
              <a:rPr lang="en-ID" dirty="0"/>
              <a:t> </a:t>
            </a:r>
            <a:r>
              <a:rPr lang="en-ID" dirty="0" err="1"/>
              <a:t>điểm</a:t>
            </a:r>
            <a:endParaRPr lang="en-ID" dirty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ID" dirty="0"/>
              <a:t>Datatype: </a:t>
            </a:r>
            <a:r>
              <a:rPr lang="en-ID" dirty="0" err="1"/>
              <a:t>viết</a:t>
            </a:r>
            <a:r>
              <a:rPr lang="en-ID" dirty="0"/>
              <a:t> </a:t>
            </a:r>
            <a:r>
              <a:rPr lang="en-ID" dirty="0" err="1"/>
              <a:t>hoa</a:t>
            </a:r>
            <a:r>
              <a:rPr lang="en-ID" dirty="0"/>
              <a:t> </a:t>
            </a:r>
            <a:r>
              <a:rPr lang="en-ID" dirty="0" err="1"/>
              <a:t>chữ</a:t>
            </a:r>
            <a:r>
              <a:rPr lang="en-ID" dirty="0"/>
              <a:t> </a:t>
            </a:r>
            <a:r>
              <a:rPr lang="en-ID" dirty="0" err="1"/>
              <a:t>cái</a:t>
            </a:r>
            <a:r>
              <a:rPr lang="en-ID" dirty="0"/>
              <a:t> </a:t>
            </a:r>
            <a:r>
              <a:rPr lang="en-ID" dirty="0" err="1"/>
              <a:t>đầu</a:t>
            </a:r>
            <a:endParaRPr lang="en-ID" dirty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vi-VN" dirty="0"/>
              <a:t>Khởi tạo String a  = new String (</a:t>
            </a:r>
            <a:r>
              <a:rPr lang="en-US" dirty="0"/>
              <a:t>“</a:t>
            </a:r>
            <a:r>
              <a:rPr lang="en-US" dirty="0" err="1"/>
              <a:t>Nguyễn</a:t>
            </a:r>
            <a:r>
              <a:rPr lang="en-US" dirty="0"/>
              <a:t>"</a:t>
            </a:r>
            <a:r>
              <a:rPr lang="vi-VN" dirty="0"/>
              <a:t>); thì java sẽ tạo 1 đối tượng String trong Heap Memory</a:t>
            </a:r>
            <a:endParaRPr lang="en-US" dirty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pt-BR" dirty="0"/>
              <a:t>So sánh thì dùng </a:t>
            </a:r>
            <a:r>
              <a:rPr lang="vi-VN" dirty="0"/>
              <a:t>phương thức equals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578" y="2216114"/>
            <a:ext cx="6605643" cy="32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6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749" y="4123577"/>
            <a:ext cx="10577022" cy="239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96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Default value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394" y="3177155"/>
            <a:ext cx="10395701" cy="32685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957" y="7730954"/>
            <a:ext cx="8010339" cy="290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69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1056701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Default value for </a:t>
            </a: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Init</a:t>
            </a: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 Object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434" y="7686710"/>
            <a:ext cx="8010339" cy="2900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09" y="3144206"/>
            <a:ext cx="9952756" cy="323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38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1056701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Default value for </a:t>
            </a: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Init</a:t>
            </a: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 Object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624" y="3056158"/>
            <a:ext cx="10356603" cy="3049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888" y="7969778"/>
            <a:ext cx="10618276" cy="220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19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1056701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Default value for </a:t>
            </a: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Init</a:t>
            </a: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 Object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658" y="2129474"/>
            <a:ext cx="13214554" cy="6256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651" y="8964700"/>
            <a:ext cx="8731045" cy="315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32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9"/>
            <a:ext cx="11630947" cy="578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857376" y="2335127"/>
            <a:ext cx="10334624" cy="123398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Exercise 2 (Optional): Default value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A29E414-3246-FB4E-BA6E-F6A2E56E0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868" y="5839747"/>
            <a:ext cx="13046263" cy="38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77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3" name="Rectangle 2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BDE6175F-EC54-41CE-AC36-9254032B4CC2}"/>
              </a:ext>
            </a:extLst>
          </p:cNvPr>
          <p:cNvSpPr txBox="1">
            <a:spLocks/>
          </p:cNvSpPr>
          <p:nvPr/>
        </p:nvSpPr>
        <p:spPr bwMode="auto">
          <a:xfrm>
            <a:off x="1845217" y="3116480"/>
            <a:ext cx="21401314" cy="932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Datatype Casting</a:t>
            </a:r>
          </a:p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Primitive &amp; Wrapper Classes</a:t>
            </a:r>
          </a:p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Auto boxing &amp; unboxing</a:t>
            </a:r>
          </a:p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String Handling</a:t>
            </a:r>
          </a:p>
          <a:p>
            <a:pPr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Object’s Method</a:t>
            </a:r>
          </a:p>
          <a:p>
            <a:pPr defTabSz="914400">
              <a:defRPr/>
            </a:pPr>
            <a:r>
              <a:rPr lang="en-US" altLang="en-US" sz="6600" b="0" noProof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Assignments</a:t>
            </a:r>
            <a:endParaRPr kumimoji="0" lang="en-US" altLang="en-US" sz="6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(Body)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9413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Boxing &amp; Unboxing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290" y="2924777"/>
            <a:ext cx="10875925" cy="3152796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1640206" y="2060654"/>
            <a:ext cx="16481424" cy="104830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Boxing (Primitive </a:t>
            </a:r>
            <a:r>
              <a:rPr lang="en-ID" dirty="0">
                <a:sym typeface="Wingdings" panose="05000000000000000000" pitchFamily="2" charset="2"/>
              </a:rPr>
              <a:t> Object)</a:t>
            </a:r>
            <a:endParaRPr lang="en-ID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640206" y="6417924"/>
            <a:ext cx="16481424" cy="104830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Unboxing (Object</a:t>
            </a:r>
            <a:r>
              <a:rPr lang="en-ID" dirty="0">
                <a:sym typeface="Wingdings" panose="05000000000000000000" pitchFamily="2" charset="2"/>
              </a:rPr>
              <a:t> </a:t>
            </a:r>
            <a:r>
              <a:rPr lang="en-ID" dirty="0"/>
              <a:t>Primitive)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290" y="7729936"/>
            <a:ext cx="10875925" cy="304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51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9"/>
            <a:ext cx="11630947" cy="578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857375" y="2335127"/>
            <a:ext cx="12698883" cy="123398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Exercise 3 (Optional): Boxing &amp; Unboxing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C8F0BD2-C3D4-ED46-AB98-74739B8BC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604" y="4279147"/>
            <a:ext cx="12104316" cy="58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3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String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640206" y="2438234"/>
            <a:ext cx="16481424" cy="104830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Primitive &amp; Wrapper class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340" y="5780870"/>
            <a:ext cx="12022290" cy="326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77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String’s Method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640206" y="2584807"/>
            <a:ext cx="16481424" cy="104830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://vietjack.com/java/phuong_thuc_cua_lop_string_trong_java.jsp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88105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String Comparing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162" y="2639853"/>
            <a:ext cx="15384779" cy="84362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6604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String Comparing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389" y="2320607"/>
            <a:ext cx="12011385" cy="9074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189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9"/>
            <a:ext cx="11630947" cy="578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857375" y="2335127"/>
            <a:ext cx="12698883" cy="123398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Exercise 4: String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3A4958C-5FF7-2945-90AA-CA04605E7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622" y="3697373"/>
            <a:ext cx="9563100" cy="768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57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Object’s Method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640206" y="2060654"/>
            <a:ext cx="16481424" cy="566602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ID" dirty="0" err="1"/>
              <a:t>toString</a:t>
            </a:r>
            <a:r>
              <a:rPr lang="en-ID" dirty="0"/>
              <a:t>()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ID" dirty="0" err="1"/>
              <a:t>hashCode</a:t>
            </a:r>
            <a:r>
              <a:rPr lang="en-ID" dirty="0"/>
              <a:t>()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equals()</a:t>
            </a:r>
          </a:p>
        </p:txBody>
      </p:sp>
    </p:spTree>
    <p:extLst>
      <p:ext uri="{BB962C8B-B14F-4D97-AF65-F5344CB8AC3E}">
        <p14:creationId xmlns:p14="http://schemas.microsoft.com/office/powerpoint/2010/main" val="1676610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toString</a:t>
            </a: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() Method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0711" y="2545042"/>
            <a:ext cx="11625059" cy="5454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164" y="9159052"/>
            <a:ext cx="10259095" cy="21307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122" y="2817455"/>
            <a:ext cx="8949743" cy="490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89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toString</a:t>
            </a: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() Method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739" y="2981290"/>
            <a:ext cx="8945181" cy="4196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160" y="10306355"/>
            <a:ext cx="8843454" cy="21688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66" y="1712083"/>
            <a:ext cx="13286987" cy="80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74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cs typeface="Tahoma" panose="020B0604030504040204" pitchFamily="34" charset="0"/>
              </a:rPr>
              <a:t>Datatype </a:t>
            </a: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Casting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7"/>
            <a:ext cx="16481424" cy="25035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Implicit (Widening - </a:t>
            </a:r>
            <a:r>
              <a:rPr lang="en-ID" dirty="0" err="1"/>
              <a:t>Upcasting</a:t>
            </a:r>
            <a:r>
              <a:rPr lang="en-ID" dirty="0"/>
              <a:t>)  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Explicit (Narrowing - </a:t>
            </a:r>
            <a:r>
              <a:rPr lang="en-ID" dirty="0" err="1"/>
              <a:t>Downcasting</a:t>
            </a:r>
            <a:r>
              <a:rPr lang="en-ID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2989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equals() Method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1905" y="4052692"/>
            <a:ext cx="10575400" cy="4153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69" y="1754948"/>
            <a:ext cx="10172176" cy="87489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422" y="10658340"/>
            <a:ext cx="9427246" cy="187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equals() Method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130" y="2324641"/>
            <a:ext cx="11029950" cy="66074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77" y="1936021"/>
            <a:ext cx="11822523" cy="86938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3382" y="10079514"/>
            <a:ext cx="9427246" cy="187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28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9"/>
            <a:ext cx="11630947" cy="578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857375" y="2335127"/>
            <a:ext cx="12698883" cy="123398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Exercise 5: Object’s Method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391F5DF-7135-F84E-A912-4F3151512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189" y="4767978"/>
            <a:ext cx="11363411" cy="543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67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Order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640206" y="2406643"/>
            <a:ext cx="13682172" cy="120153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Comparable </a:t>
            </a:r>
            <a:r>
              <a:rPr lang="en-ID"/>
              <a:t>&amp; Comparator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25387D0-7770-CF46-B12B-44206F173AE4}"/>
              </a:ext>
            </a:extLst>
          </p:cNvPr>
          <p:cNvSpPr txBox="1"/>
          <p:nvPr/>
        </p:nvSpPr>
        <p:spPr>
          <a:xfrm>
            <a:off x="3954162" y="6858000"/>
            <a:ext cx="15272951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x-none" b="0" i="1" dirty="0">
                <a:hlinkClick r:id="rId3"/>
              </a:rPr>
              <a:t>https://drive.google.com/open?id=1bLC8QfxeX5bFsG1dPJoGar5KdgcGCQS3</a:t>
            </a:r>
            <a:r>
              <a:rPr lang="x-none" b="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5546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=""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374989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smtClean="0">
                <a:solidFill>
                  <a:srgbClr val="4F81BD"/>
                </a:solidFill>
                <a:ea typeface="+mn-ea"/>
                <a:cs typeface="Arial" panose="020B0604020202020204" pitchFamily="34" charset="0"/>
              </a:rPr>
              <a:t>Testing </a:t>
            </a:r>
            <a:r>
              <a:rPr lang="en-US" altLang="en-US" sz="5700" kern="1200" dirty="0">
                <a:solidFill>
                  <a:srgbClr val="4F81BD"/>
                </a:solidFill>
                <a:ea typeface="+mn-ea"/>
                <a:cs typeface="Arial" panose="020B0604020202020204" pitchFamily="34" charset="0"/>
              </a:rPr>
              <a:t>System Assignments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F821766-B2C5-A345-95F1-C57E3BB70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803" y="2096530"/>
            <a:ext cx="11343503" cy="992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33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E3CDD7E-E173-4A74-9533-427DE02233F9}"/>
              </a:ext>
            </a:extLst>
          </p:cNvPr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582079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Widening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0" y="4043362"/>
            <a:ext cx="12172950" cy="8169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07B3769-F4EA-428C-9843-F50551A47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19" y="1862405"/>
            <a:ext cx="11192311" cy="182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57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Narrowing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606" y="4496846"/>
            <a:ext cx="14373527" cy="7105649"/>
          </a:xfrm>
          <a:prstGeom prst="rect">
            <a:avLst/>
          </a:prstGeom>
        </p:spPr>
      </p:pic>
      <p:pic>
        <p:nvPicPr>
          <p:cNvPr id="6" name="Picture 2" descr="ep-kieu-du-lieu-thu-hep">
            <a:extLst>
              <a:ext uri="{FF2B5EF4-FFF2-40B4-BE49-F238E27FC236}">
                <a16:creationId xmlns="" xmlns:a16="http://schemas.microsoft.com/office/drawing/2014/main" id="{8C9576EE-DA10-439F-B79A-000D93306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092" y="1843354"/>
            <a:ext cx="8572557" cy="200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649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926080"/>
            <a:ext cx="15325344" cy="76078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9025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 2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899" y="3908697"/>
            <a:ext cx="20978202" cy="469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99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9"/>
            <a:ext cx="11630947" cy="578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857376" y="2335127"/>
            <a:ext cx="14070882" cy="123398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US" dirty="0"/>
              <a:t>Exercise 1 (Optional): Datatype Casting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4E56477-5973-E642-914A-9FAF1FB4A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088" y="3569111"/>
            <a:ext cx="11563520" cy="812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87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Primitive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857376" y="2335126"/>
            <a:ext cx="16481424" cy="878397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ID" dirty="0" err="1"/>
              <a:t>Đặc</a:t>
            </a:r>
            <a:r>
              <a:rPr lang="en-ID" dirty="0"/>
              <a:t> </a:t>
            </a:r>
            <a:r>
              <a:rPr lang="en-ID" dirty="0" err="1"/>
              <a:t>điểm</a:t>
            </a:r>
            <a:endParaRPr lang="en-ID" dirty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ID" dirty="0"/>
              <a:t>Datatype: </a:t>
            </a:r>
            <a:r>
              <a:rPr lang="en-ID" dirty="0" err="1"/>
              <a:t>viết</a:t>
            </a:r>
            <a:r>
              <a:rPr lang="en-ID" dirty="0"/>
              <a:t> </a:t>
            </a:r>
            <a:r>
              <a:rPr lang="en-ID" dirty="0" err="1"/>
              <a:t>thường</a:t>
            </a:r>
            <a:r>
              <a:rPr lang="en-ID" dirty="0"/>
              <a:t> 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vi-VN" dirty="0"/>
              <a:t>Khi khai báo int a = 5 thì java sẽ tìm trong bảng String constant xem có giá trị 5 không. Nếu có thì con trỏ a sẽ trỏ tới giá trị 5</a:t>
            </a:r>
            <a:endParaRPr lang="en-US" dirty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pt-BR" dirty="0"/>
              <a:t>So sánh thì dùng ==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pt-BR" dirty="0"/>
              <a:t>Có phạm vi giá trị trong datatype khai báo</a:t>
            </a:r>
          </a:p>
          <a:p>
            <a:pPr marL="444500" lvl="1" indent="0" hangingPunct="1">
              <a:buNone/>
            </a:pPr>
            <a:r>
              <a:rPr lang="pt-BR" dirty="0"/>
              <a:t>    VD: byte thì sẽ khai báo được số từ -127 </a:t>
            </a:r>
            <a:r>
              <a:rPr lang="pt-BR" dirty="0">
                <a:sym typeface="Wingdings" panose="05000000000000000000" pitchFamily="2" charset="2"/>
              </a:rPr>
              <a:t> 128</a:t>
            </a:r>
            <a:endParaRPr lang="en-ID" dirty="0"/>
          </a:p>
          <a:p>
            <a:pPr lvl="1" hangingPunct="1">
              <a:buFont typeface="Courier New" panose="02070309020205020404" pitchFamily="49" charset="0"/>
              <a:buChar char="o"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19106643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22082</TotalTime>
  <Words>351</Words>
  <Application>Microsoft Office PowerPoint</Application>
  <PresentationFormat>Custom</PresentationFormat>
  <Paragraphs>78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 Arial (Headings)</vt:lpstr>
      <vt:lpstr>Arial</vt:lpstr>
      <vt:lpstr>Arial (Body)</vt:lpstr>
      <vt:lpstr>Calibri</vt:lpstr>
      <vt:lpstr>Courier New</vt:lpstr>
      <vt:lpstr>Helvetica Neue</vt:lpstr>
      <vt:lpstr>Helvetica Neue Light</vt:lpstr>
      <vt:lpstr>Helvetica Neue Medium</vt:lpstr>
      <vt:lpstr>Meiryo</vt:lpstr>
      <vt:lpstr>Tahoma</vt:lpstr>
      <vt:lpstr>Wingdings</vt:lpstr>
      <vt:lpstr>White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Nguyen Anh Quan (VTI.GA)</dc:creator>
  <cp:keywords/>
  <dc:description/>
  <cp:lastModifiedBy>Microsoft account</cp:lastModifiedBy>
  <cp:revision>1884</cp:revision>
  <cp:lastPrinted>2019-09-17T11:00:25Z</cp:lastPrinted>
  <dcterms:modified xsi:type="dcterms:W3CDTF">2022-02-15T13:33:41Z</dcterms:modified>
  <cp:category/>
</cp:coreProperties>
</file>